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A016A-82FD-4454-A48D-0247F5083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BD935-EA93-49F1-A653-19DC7A2AF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948BE-A15D-4C5C-BA74-026712A2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46E43-A488-417E-866C-10000F01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7EFDD-3843-46A9-905A-1AA4E520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FFB9-B334-4214-A73C-295942ADD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431D1-3036-4C45-89BC-39E1481B7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B8380-9BF4-43B0-A776-DB5FF658B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4C720-FC86-4B80-B73C-4417D290F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72A06-4D58-4EAA-A74C-5BC219FEB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4F2955-E7EF-45EC-8B4D-ED3583021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4ACEF-F064-40C4-B302-B20BE1DA5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6262E-67F1-4942-BCA8-B096B8F4F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2A0AC-FC0C-4E55-9377-DE5877A0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3141C-8063-4F3D-80BD-D35576CD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2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36A14-17BA-4C4D-98D0-F0AF8C2A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5C021-7E53-491C-8A77-EDD93CF3A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EB23-CD07-46F9-8F8E-9EF513C9F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FF63D-2A2E-4BE6-AEBD-46B96295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72E0F-3FA2-4C80-8E86-1672B1690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5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5B3C8-5422-4014-822F-19EA802A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8115E-A82D-4187-BB76-35451A8E5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75CB8-1774-4F50-B800-1F0CF5E42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92B2E-A7B3-4C30-9823-36C9F0EE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0E589-B3B2-4250-BBEA-5E0BE1AB7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8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4D79E-D262-45E6-81DB-2B48AF5B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6120-30CE-4D66-A073-D92FE34B4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FC058-F806-4831-B839-0DF75D37F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4780F-C151-464B-B614-4437E92E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DA0BE-90EB-4D76-A3CD-8949256D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5971E-E56C-4FB8-9093-1D29030D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A329A-C01A-423B-961F-8C59B7DC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C0E5-E3CF-4F5D-9352-76907F410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D1079-56C6-4319-8158-B62DA0A8B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F5CA5-8EF7-4E02-A000-EA039A9FF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A199F7-93D4-40C2-B1E7-7E1490320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89517-7EFA-4FB4-BBC0-FA1B91D8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FD0E27-EC14-487A-A5DE-D6B8CB7D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F074B3-F8FC-4B02-BFE2-06DE709C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3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0FA7-B53A-492A-9EB3-FDB7EB99E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B6FE0-DB65-4C6D-BA6D-476328E3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97D5C9-69D6-47E1-8EC8-476E43BD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B9DD1-0FDB-4888-8A9F-FDE1AC67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A3E0B-A18C-40A6-8892-13209B65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CF23D6-6416-41B4-A1D2-50EB98DE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77285-56D3-4B34-B68F-4CB8AC028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6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FCCE6-2D40-4E0E-B171-B222E8567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BB153-EA68-4803-82CE-B8E3E12CD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A981B-3D08-4FBB-BE38-8E78DB3D2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299A31-52E2-47BC-9EFF-4386B9F6F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EE289-B05E-4F71-B90E-ADB583A4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B16DB-2D8A-4750-B9AD-98CCDEC6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7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C6F55-AAC6-4EE0-8D9B-D83F41886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C5631-19EA-4FB5-B607-33A3BC06B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2FD11-5779-4AA6-82D2-C4C7411AD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4290C-3F45-46B2-9D44-8B448ADA6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B31BA-1CD6-48C8-A84F-51B7D53FC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F0129-22C4-4466-B8A9-EFDA6EE9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9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56C1F-D4D8-48CE-A585-23E2FE62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1A448-98AB-40B9-957E-7ED415026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4D82E-D213-4488-BDD3-E3D6E739E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797EA-C8E8-4B3F-A997-5989546CFC5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1A891-181B-43FA-9107-C3B5DBFEE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D5C5C-F1AF-43E8-8C6C-A6EAEEE2E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2B05C-1228-4EC7-9B14-3052AE97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8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040E5-22AE-4C51-BEBB-3B351C089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8293" y="1747203"/>
            <a:ext cx="6461760" cy="23876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CITATIONS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1F23FC-D2F8-4945-A793-7D6D31832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47" y="304800"/>
            <a:ext cx="5229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4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F55340-1AD2-407C-8E28-7AF6E89CA9BE}"/>
              </a:ext>
            </a:extLst>
          </p:cNvPr>
          <p:cNvSpPr/>
          <p:nvPr/>
        </p:nvSpPr>
        <p:spPr>
          <a:xfrm>
            <a:off x="124244" y="175268"/>
            <a:ext cx="120677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BASICS</a:t>
            </a:r>
          </a:p>
          <a:p>
            <a:pPr algn="ctr"/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Author’s last name and page number go at the END of the sentence in parentheses</a:t>
            </a:r>
          </a:p>
          <a:p>
            <a:pPr marL="342900" marR="0" lvl="0" indent="-342900" algn="ctr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punctuation belongs AFTER the citation</a:t>
            </a:r>
          </a:p>
          <a:p>
            <a:pPr marL="342900" marR="0" lvl="0" indent="-342900" algn="ctr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 if the citation is in the middle of the sentence, the citation still belongs at the end.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FA35F1-9925-4D8C-9248-E1182A2C40A0}"/>
              </a:ext>
            </a:extLst>
          </p:cNvPr>
          <p:cNvSpPr/>
          <p:nvPr/>
        </p:nvSpPr>
        <p:spPr>
          <a:xfrm>
            <a:off x="358140" y="206723"/>
            <a:ext cx="114757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quotes around the words you have lifted directly from a text, and end punctuation goes AFTER the citation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Ex:  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looked back at my cousin who began to ask me questions in her low,   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thrilling voice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(Fitzgerald 13)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an extra single quote mark if you are lifting dialogue (spoken words) from the text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Ex:  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about the day after tomorrow</a:t>
            </a:r>
            <a:r>
              <a:rPr lang="en-US" sz="28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(Fitzgerald 87)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*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the question mark remains since it is in the play.  And the end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punctuation still belongs </a:t>
            </a: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citation.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careful with punctuation if you have dialogue within a quote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Ex:  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look at me,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Daisy retorted. 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I’ve been trying to get you to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New York all afternoon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(Fitzgerald 17).</a:t>
            </a:r>
          </a:p>
        </p:txBody>
      </p:sp>
    </p:spTree>
    <p:extLst>
      <p:ext uri="{BB962C8B-B14F-4D97-AF65-F5344CB8AC3E}">
        <p14:creationId xmlns:p14="http://schemas.microsoft.com/office/powerpoint/2010/main" val="366512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96F8BA-1599-4F68-AB82-F06CB48BDBC0}"/>
              </a:ext>
            </a:extLst>
          </p:cNvPr>
          <p:cNvSpPr/>
          <p:nvPr/>
        </p:nvSpPr>
        <p:spPr>
          <a:xfrm>
            <a:off x="243840" y="316081"/>
            <a:ext cx="119481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QUOTING</a:t>
            </a:r>
            <a:r>
              <a:rPr lang="en-US" sz="28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n-US" sz="2800" i="1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Crucible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it’s a play, we assume all the words are spoken, so you don’t need the extra, single quote mark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Ex: 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confess yourself or I will take you out and whip you to your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death, Tituba</a:t>
            </a:r>
            <a:r>
              <a:rPr lang="en-US" sz="28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2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(Miller 44).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*Note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the exclamation point is included inside the quotes because that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punctuation is in the text.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when you have stage directions within the quote, you need to italicize them.  If you are handwriting the quote, underline the stage directions with a squiggly line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Ex:  “I say sit down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 sits, trembling.  He speaks quietly, trying to keep his </a:t>
            </a:r>
          </a:p>
          <a:p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sz="28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Now we must be wise, Elizabeth” (Miller 60).</a:t>
            </a:r>
          </a:p>
        </p:txBody>
      </p:sp>
    </p:spTree>
    <p:extLst>
      <p:ext uri="{BB962C8B-B14F-4D97-AF65-F5344CB8AC3E}">
        <p14:creationId xmlns:p14="http://schemas.microsoft.com/office/powerpoint/2010/main" val="426197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C5D05B-0177-4340-95A3-DC4FA28D30F5}"/>
              </a:ext>
            </a:extLst>
          </p:cNvPr>
          <p:cNvSpPr/>
          <p:nvPr/>
        </p:nvSpPr>
        <p:spPr>
          <a:xfrm>
            <a:off x="60960" y="0"/>
            <a:ext cx="120700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 vs. COMMA to introduce a quote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Rely on a colon when there is an interruption in the flow of the sentence.  Generally, what comes before a colon is a complete, independent sentence.  A colon means “note what follows.”</a:t>
            </a:r>
          </a:p>
          <a:p>
            <a:pPr marL="579438" marR="0" lvl="0" indent="-2286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Betty reveals Abby’s vindictive nature to the </a:t>
            </a:r>
            <a:r>
              <a:rPr lang="en-US" sz="2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girls: “You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drank a charm to kill Goody Proctor!” (Miller 19).</a:t>
            </a:r>
          </a:p>
          <a:p>
            <a:pPr marL="579438" marR="0" lvl="0" indent="-2286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Proctor is described by </a:t>
            </a:r>
            <a:r>
              <a:rPr lang="en-US" sz="2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Miller: “Proctor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a farmer in his middle thirties” (Miller 20).</a:t>
            </a: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Rely on a comma when the quote flows within the context of the sentence.  </a:t>
            </a:r>
          </a:p>
          <a:p>
            <a:pPr marL="579438" marR="0" lvl="0" indent="-2286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Proctor makes his resolve clear when he tells </a:t>
            </a:r>
            <a:r>
              <a:rPr lang="en-US" sz="2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Abby, “I’ll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be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for you more” (Miller 22).</a:t>
            </a:r>
          </a:p>
          <a:p>
            <a:pPr marL="579438" marR="0" lvl="0" indent="-2286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Abby scolds Betty by commanding </a:t>
            </a:r>
            <a:r>
              <a:rPr lang="en-US" sz="2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her, “Now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you—sit up and stop this!” (Miller 20).</a:t>
            </a:r>
          </a:p>
          <a:p>
            <a:pPr marL="350838" marR="0" lvl="0">
              <a:spcBef>
                <a:spcPts val="0"/>
              </a:spcBef>
              <a:spcAft>
                <a:spcPts val="0"/>
              </a:spcAft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9438" marR="0" lvl="0" indent="-2286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“THAT” functions </a:t>
            </a:r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place of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Miller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includes commentary to </a:t>
            </a:r>
            <a:r>
              <a:rPr lang="en-US" sz="2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“Proctor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a farmer in his middle thirties” (Miller 20).</a:t>
            </a:r>
          </a:p>
        </p:txBody>
      </p:sp>
    </p:spTree>
    <p:extLst>
      <p:ext uri="{BB962C8B-B14F-4D97-AF65-F5344CB8AC3E}">
        <p14:creationId xmlns:p14="http://schemas.microsoft.com/office/powerpoint/2010/main" val="810015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DF6084-0CBF-47FE-90AA-8DBC6E3796D2}"/>
              </a:ext>
            </a:extLst>
          </p:cNvPr>
          <p:cNvSpPr/>
          <p:nvPr/>
        </p:nvSpPr>
        <p:spPr>
          <a:xfrm>
            <a:off x="201478" y="183553"/>
            <a:ext cx="11990522" cy="4765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PRACTICE: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1-3 choose the correct answer.  In 4-6 add in any necessary punctuation to introduce the quote.   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In Act II Hale asks John why only two of his children are baptized.  Which of the following is correct?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A.  “How comes it that only two are baptized” (Miller 65).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B.  “How comes it that only two are baptized” (Miller 65)?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C.  “ ‘How comes it that only two are baptized?’” (Miller, 65).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D.  “How comes it that only two are baptized?” (Miller 65).</a:t>
            </a:r>
          </a:p>
        </p:txBody>
      </p:sp>
    </p:spTree>
    <p:extLst>
      <p:ext uri="{BB962C8B-B14F-4D97-AF65-F5344CB8AC3E}">
        <p14:creationId xmlns:p14="http://schemas.microsoft.com/office/powerpoint/2010/main" val="230909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9AFB1A-4089-4CA8-AA47-1F37F9145A53}"/>
              </a:ext>
            </a:extLst>
          </p:cNvPr>
          <p:cNvSpPr/>
          <p:nvPr/>
        </p:nvSpPr>
        <p:spPr>
          <a:xfrm>
            <a:off x="196312" y="200035"/>
            <a:ext cx="11690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In Act I, Abby addresses her uncle about medical care for Betty.  Which of the following is correct?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A.  Uncle? 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looks to her.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Susanna Walcott’s here from Doctor Griggs.  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(Miller 9).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B.  “Uncle? 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looks to her.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Susanna Walcott’s here from Doctor Griggs”   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(Miller 9).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C.  “Uncle? 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looks to her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Susanna Walcott’s here from Doctor Griggs.”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(Miller 9).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D.  “Uncle?” 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looks to her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“Susanna Walcott’s here from Doctor Griggs”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(Miller 9).</a:t>
            </a:r>
          </a:p>
        </p:txBody>
      </p:sp>
    </p:spTree>
    <p:extLst>
      <p:ext uri="{BB962C8B-B14F-4D97-AF65-F5344CB8AC3E}">
        <p14:creationId xmlns:p14="http://schemas.microsoft.com/office/powerpoint/2010/main" val="125967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FC6FE9-1800-4F34-88DC-C54881BE054F}"/>
              </a:ext>
            </a:extLst>
          </p:cNvPr>
          <p:cNvSpPr/>
          <p:nvPr/>
        </p:nvSpPr>
        <p:spPr>
          <a:xfrm>
            <a:off x="139484" y="152556"/>
            <a:ext cx="116702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Which of the following is correct?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A. Observing the inert Betty, Ann Putnam remarks, “Why, that’s strange.  </a:t>
            </a:r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Parris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Ours is open.” (Miller 13). 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B.  Observing the inert Betty, Ann Putnam remarks: “Why, that’s strange.  </a:t>
            </a:r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Parris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Ours is open,” (Miller 13).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C.  Observing the inert Betty, Ann Putnam remarks, “Why, that’s strange.  </a:t>
            </a:r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Parris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Ours is open” (Miller 13).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D. Observing the inert Betty, Ann Putnam remarks: “Why, that’s strange.  (To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Parris.)  Ours is open” (Miller, 13).</a:t>
            </a:r>
          </a:p>
        </p:txBody>
      </p:sp>
    </p:spTree>
    <p:extLst>
      <p:ext uri="{BB962C8B-B14F-4D97-AF65-F5344CB8AC3E}">
        <p14:creationId xmlns:p14="http://schemas.microsoft.com/office/powerpoint/2010/main" val="4100281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F83713-230A-42D6-AB91-553838D7ACEF}"/>
              </a:ext>
            </a:extLst>
          </p:cNvPr>
          <p:cNvSpPr/>
          <p:nvPr/>
        </p:nvSpPr>
        <p:spPr>
          <a:xfrm>
            <a:off x="304800" y="751344"/>
            <a:ext cx="1188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Miller explains that Proctor has done wrong     “He is a sinner…” (Miller 20).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514350" indent="-514350">
              <a:buAutoNum type="arabicPeriod" startAt="5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Abby tells John that    “She took fright, is all,” she is admitting that  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Betty is not really bewitched (Miller 22).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Trying to fly out the window, Betty screams    “I want my mama!” (Miller 20).</a:t>
            </a:r>
          </a:p>
        </p:txBody>
      </p:sp>
    </p:spTree>
    <p:extLst>
      <p:ext uri="{BB962C8B-B14F-4D97-AF65-F5344CB8AC3E}">
        <p14:creationId xmlns:p14="http://schemas.microsoft.com/office/powerpoint/2010/main" val="2887880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640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 Theme</vt:lpstr>
      <vt:lpstr>CITATIONS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CITATIONS</dc:title>
  <dc:creator>REMAR, COLLEEN</dc:creator>
  <cp:lastModifiedBy>REMAR, COLLEEN</cp:lastModifiedBy>
  <cp:revision>5</cp:revision>
  <dcterms:created xsi:type="dcterms:W3CDTF">2019-02-28T12:21:33Z</dcterms:created>
  <dcterms:modified xsi:type="dcterms:W3CDTF">2019-02-28T13:25:12Z</dcterms:modified>
</cp:coreProperties>
</file>